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80" r:id="rId2"/>
    <p:sldId id="481" r:id="rId3"/>
    <p:sldId id="393" r:id="rId4"/>
    <p:sldId id="482" r:id="rId5"/>
    <p:sldId id="403" r:id="rId6"/>
    <p:sldId id="257" r:id="rId7"/>
    <p:sldId id="259" r:id="rId8"/>
    <p:sldId id="471" r:id="rId9"/>
    <p:sldId id="260" r:id="rId10"/>
    <p:sldId id="261" r:id="rId11"/>
    <p:sldId id="264" r:id="rId12"/>
    <p:sldId id="405" r:id="rId13"/>
    <p:sldId id="364" r:id="rId14"/>
    <p:sldId id="411" r:id="rId15"/>
    <p:sldId id="414" r:id="rId16"/>
    <p:sldId id="278" r:id="rId17"/>
    <p:sldId id="279" r:id="rId18"/>
    <p:sldId id="281" r:id="rId19"/>
    <p:sldId id="483" r:id="rId20"/>
    <p:sldId id="484" r:id="rId21"/>
    <p:sldId id="485" r:id="rId22"/>
    <p:sldId id="4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6640-89A4-69A3-6E0C-B2415AE7B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91F096-3B96-FE7C-7D49-6FE49D345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32738-A4EC-0047-1F8D-AAF743326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2A912-0E1F-B634-D6D3-1EC5E490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8DEA0-D0DF-25BB-DFCB-DF149644C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0E0C5-16CD-4162-9127-2EFA57FCDA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11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D3A98-AD8E-FBF2-4647-47A69CFF1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EFD731-735A-DDFE-00C5-11512F835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3C8EE-5662-1F31-2CD1-A999F4FFC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D511C-25C6-6D4F-C190-319353BE1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E7F09-398F-D70B-04CD-220CCD52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43952-5EF5-4E35-B2FD-AD8F193ECF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96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2DDE26-5AF0-346B-C365-487F237FFA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700F64-869A-035D-61EA-0FE8FF015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A35DB-50F6-F655-391B-8631C4F6E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34B05-009E-AE3D-9CF0-EF78A0228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212C0-3C45-3E11-F5B7-D7CB05C9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5A162-8640-4B2E-9DB7-8C383771D7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29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617CA-A56D-057D-32C9-2624476D6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0E10C-8B73-37C7-E8B1-707F6F99A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45F91-6119-7D0A-226E-08D803470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D327C-B996-F01D-38D5-3EFA50A6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9129B-C2B1-5B60-B6E9-1BCF89ABC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BBC3C-E7E4-4B01-96DB-6782AE058B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22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94AA7-879C-CF1D-2A8C-CDCBEC827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68F6C-6DF6-4D18-880F-A615B733B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8716B-E154-B808-EDDB-113D5CEE8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F76D4-F62A-711F-DBAD-289A589AE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834EF-D0EA-6E50-AEA3-663E8362B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0F999-C6AA-4E4D-931F-1EC69F97B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077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E9553-9943-7F1C-CE82-E41AC7B5E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76E64-5DEB-789D-5F75-9B16CE732D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C9CB1C-3897-1CBA-A0E7-CB28ED91C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F5413-6E41-8670-89AF-B0A85CC43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1C940-CE1E-D554-1197-5612B3BB8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22B972-DB1A-50B1-3A9F-7D9E07273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AB08D-0DEA-43A0-9C87-37B8FF2B72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122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A0C63-EADB-F511-72D8-0907A9554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E83EC-9CE7-E788-5E23-103D0226D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F2EC9-5169-67E4-7547-304B0D29A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8000F9-56C9-CDC4-D6F8-67F519452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C589E-C6BB-B4B6-51D6-4E46845726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677DDD-1EBB-A0EB-693D-4E712FA07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B43534-B4D1-4DD6-7E58-DD39AF6B8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59F98F-6C8E-9C95-531E-599F8F9F5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0C844-5A63-4CE6-AA98-C792B01196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00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2F2D0-2AF9-8474-EE54-FC80D62C8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9768B1-73B8-EA83-8ACB-03794C4AB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B88151-EF94-872B-45E0-E3E56150E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9CF526-E7DA-A99C-CBF4-A7E975F30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7B483-6248-4E1E-94DD-42C7491B45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015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63743A-770A-1945-3D42-432F14DCC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19F112-855C-8CB9-7B31-C324F342B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F899F-8D4A-68E4-7898-B570813CD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4765B-E20E-4B10-9224-232272B70F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31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3C77C-85F9-6019-F754-03680CB1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A4C52-F475-4579-5F4A-7B329D62A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6F8BD-7028-03F2-93D0-5365AAB92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C8F03-B944-3698-7425-C1827218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877A0-5228-D059-8690-920469D6C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244D3-B89B-0DA7-FAB3-CD92A12FF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B4D87-1EFF-42D9-9B3E-23E5D8E3B0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46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98E1E-142D-A9A0-6537-6E2714EE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A3E25C-34D8-7DF7-83C2-D6084DDB55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C449D-6FF0-3538-F812-6C6B7C9D5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B2E08-4945-64D1-DFDA-C1484E0EE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0FA1CE-6861-055C-0A09-58E0975A1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A7BC3-EA82-BCA2-A063-E0EEC4ED2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0DA2E-2F85-45F4-BFCF-F14C48197A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38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68A3AE7-50DC-7858-10E1-651779A194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FC81DAD-CFD1-C277-A3B0-43F9756DE0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5A12B18-7016-A613-B176-6B435A192E7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48990ED-CB73-3198-AE7B-EA6AA2FFE1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72ECC11-9483-1556-57A9-619D7079DEC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182A93-834F-4DF2-B495-BF5AB21974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22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8258" y="1143001"/>
            <a:ext cx="74893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2856" y="2707821"/>
            <a:ext cx="59109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TITLE OF THE TOPIC- DIE MATERIALS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5143500"/>
            <a:ext cx="85452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DEPARTMENT OF CONSERVATIVE DENTISTRY AND ENDODONTICS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r="15781"/>
          <a:stretch/>
        </p:blipFill>
        <p:spPr>
          <a:xfrm>
            <a:off x="1524001" y="846365"/>
            <a:ext cx="1393371" cy="158591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795863-2509-495E-A4D3-2D1EB08AA32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440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EF2E769B-20D3-4348-8824-D0645F1D3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04801"/>
            <a:ext cx="876300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52500" indent="-495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09700" indent="-495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66900" indent="-495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324100" indent="-4953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81300" indent="-495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38500" indent="-495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95700" indent="-495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52900" indent="-495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95300" marR="0" lvl="0" indent="-4953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99FF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CLASSIFICATION OF DIE MATERIALS : </a:t>
            </a:r>
          </a:p>
          <a:p>
            <a:pPr marL="495300" marR="0" lvl="0" indent="-4953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Inorganic materials </a:t>
            </a:r>
          </a:p>
          <a:p>
            <a:pPr marL="952500" marR="0" lvl="1" indent="-4953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Die stone, based on calcium sulfate hemihydrate Eg. Velmix </a:t>
            </a:r>
          </a:p>
          <a:p>
            <a:pPr marL="952500" marR="0" lvl="1" indent="-4953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Dental cement – zinc silicophosphate </a:t>
            </a:r>
          </a:p>
          <a:p>
            <a:pPr marL="952500" marR="0" lvl="1" indent="-4953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Ceramic materials, fired at 600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</a:p>
          <a:p>
            <a:pPr marL="495300" marR="0" lvl="0" indent="-4953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Metallic materials </a:t>
            </a:r>
          </a:p>
          <a:p>
            <a:pPr marL="952500" marR="0" lvl="1" indent="-4953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Dental amalgam </a:t>
            </a:r>
          </a:p>
          <a:p>
            <a:pPr marL="952500" marR="0" lvl="1" indent="-4953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Metal sprayed dies (Bismuth-tin alloy)</a:t>
            </a:r>
          </a:p>
          <a:p>
            <a:pPr marL="952500" marR="0" lvl="1" indent="-4953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Electroplated dies </a:t>
            </a:r>
          </a:p>
          <a:p>
            <a:pPr marL="1866900" marR="0" lvl="3" indent="-4953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romanLcPeriod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Copper plated </a:t>
            </a:r>
          </a:p>
          <a:p>
            <a:pPr marL="1866900" marR="0" lvl="3" indent="-4953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romanLcPeriod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Silver plated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F9916D46-EB7F-A6DA-32C5-A07C7EB62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990601"/>
            <a:ext cx="868680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Dental gypsum products are available in 5 forms (ADA Types I to V) </a:t>
            </a:r>
          </a:p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Type I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Impression plaster </a:t>
            </a:r>
          </a:p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Type II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Model plaster </a:t>
            </a:r>
          </a:p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Type III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Dental stone (Class I stone or Hydrocal) </a:t>
            </a:r>
          </a:p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Type IV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High-strength dental stone (class II stone, densite, or improved stone) </a:t>
            </a:r>
          </a:p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Type V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High strength, high expansion stone. 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38E7CBE3-F8AA-BD06-02F1-8A6218A26B0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2667000"/>
            <a:ext cx="7772400" cy="11430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altLang="en-US" sz="3600">
                <a:solidFill>
                  <a:schemeClr val="bg1"/>
                </a:solidFill>
                <a:cs typeface="Times New Roman" panose="02020603050405020304" pitchFamily="18" charset="0"/>
              </a:rPr>
              <a:t>The die stone is relatively </a:t>
            </a:r>
            <a:br>
              <a:rPr lang="en-US" altLang="en-US" sz="360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en-US" altLang="en-US" sz="3600">
                <a:solidFill>
                  <a:schemeClr val="bg1"/>
                </a:solidFill>
                <a:cs typeface="Times New Roman" panose="02020603050405020304" pitchFamily="18" charset="0"/>
              </a:rPr>
              <a:t>*Inexpensive </a:t>
            </a:r>
            <a:br>
              <a:rPr lang="en-US" altLang="en-US" sz="360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en-US" altLang="en-US" sz="3600">
                <a:solidFill>
                  <a:schemeClr val="bg1"/>
                </a:solidFill>
                <a:cs typeface="Times New Roman" panose="02020603050405020304" pitchFamily="18" charset="0"/>
              </a:rPr>
              <a:t>*Easy to use </a:t>
            </a:r>
            <a:br>
              <a:rPr lang="en-US" altLang="en-US" sz="360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en-US" altLang="en-US" sz="3600">
                <a:solidFill>
                  <a:schemeClr val="bg1"/>
                </a:solidFill>
                <a:cs typeface="Times New Roman" panose="02020603050405020304" pitchFamily="18" charset="0"/>
              </a:rPr>
              <a:t>*Compatible with all impression materials. </a:t>
            </a:r>
            <a:br>
              <a:rPr lang="en-US" altLang="en-US" sz="360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en-US" altLang="en-US" sz="3600">
                <a:solidFill>
                  <a:srgbClr val="99FF33"/>
                </a:solidFill>
                <a:cs typeface="Times New Roman" panose="02020603050405020304" pitchFamily="18" charset="0"/>
              </a:rPr>
              <a:t>Disadvantage </a:t>
            </a:r>
            <a:br>
              <a:rPr lang="en-US" altLang="en-US" sz="3600">
                <a:solidFill>
                  <a:srgbClr val="99FF33"/>
                </a:solidFill>
                <a:cs typeface="Times New Roman" panose="02020603050405020304" pitchFamily="18" charset="0"/>
              </a:rPr>
            </a:br>
            <a:r>
              <a:rPr lang="en-US" altLang="en-US" sz="3600">
                <a:solidFill>
                  <a:srgbClr val="FFFF00"/>
                </a:solidFill>
                <a:cs typeface="Times New Roman" panose="02020603050405020304" pitchFamily="18" charset="0"/>
              </a:rPr>
              <a:t>*</a:t>
            </a:r>
            <a:r>
              <a:rPr lang="en-US" altLang="en-US" sz="3600">
                <a:solidFill>
                  <a:schemeClr val="bg1"/>
                </a:solidFill>
                <a:cs typeface="Times New Roman" panose="02020603050405020304" pitchFamily="18" charset="0"/>
              </a:rPr>
              <a:t> Susceptibility to abrasion during the carving of the wax pattern. </a:t>
            </a: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157699" name="Text Box 3">
            <a:extLst>
              <a:ext uri="{FF2B5EF4-FFF2-40B4-BE49-F238E27FC236}">
                <a16:creationId xmlns:a16="http://schemas.microsoft.com/office/drawing/2014/main" id="{97BC42D4-4D8F-2CDF-6686-4A1395BA9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314" y="171450"/>
            <a:ext cx="29606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99FF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ADVANTAGES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Text Box 2051">
            <a:extLst>
              <a:ext uri="{FF2B5EF4-FFF2-40B4-BE49-F238E27FC236}">
                <a16:creationId xmlns:a16="http://schemas.microsoft.com/office/drawing/2014/main" id="{99593413-2B1F-50B0-28EE-6A269E7E6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04800"/>
            <a:ext cx="548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99FF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DIE STONE </a:t>
            </a:r>
          </a:p>
        </p:txBody>
      </p:sp>
      <p:pic>
        <p:nvPicPr>
          <p:cNvPr id="115716" name="Picture 2052">
            <a:extLst>
              <a:ext uri="{FF2B5EF4-FFF2-40B4-BE49-F238E27FC236}">
                <a16:creationId xmlns:a16="http://schemas.microsoft.com/office/drawing/2014/main" id="{3FA5710F-E292-68D2-496B-0E5D152A3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4" t="7663" b="8046"/>
          <a:stretch>
            <a:fillRect/>
          </a:stretch>
        </p:blipFill>
        <p:spPr bwMode="auto">
          <a:xfrm>
            <a:off x="3962400" y="1219200"/>
            <a:ext cx="4845050" cy="5029200"/>
          </a:xfrm>
          <a:prstGeom prst="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6884EA44-0D47-4A23-2D88-8726246D00A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125663"/>
            <a:ext cx="8153400" cy="4191000"/>
          </a:xfrm>
        </p:spPr>
        <p:txBody>
          <a:bodyPr/>
          <a:lstStyle/>
          <a:p>
            <a:pPr algn="just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FFFF00"/>
                </a:solidFill>
                <a:cs typeface="Times New Roman" panose="02020603050405020304" pitchFamily="18" charset="0"/>
              </a:rPr>
              <a:t>*  Gypsum hardeners</a:t>
            </a:r>
            <a:r>
              <a:rPr lang="en-US" alt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, such as aqueous colloidal silica or soluble resin restorations, can be used instead of water during mixing of the stone. </a:t>
            </a:r>
            <a:br>
              <a:rPr lang="en-US" altLang="en-US" sz="280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en-US" alt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      </a:t>
            </a:r>
            <a:br>
              <a:rPr lang="en-US" altLang="en-US" sz="280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en-US" alt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*   Resistance to abrasion is increased by approximately 100%. </a:t>
            </a:r>
            <a:br>
              <a:rPr lang="en-US" altLang="en-US" sz="2800">
                <a:solidFill>
                  <a:schemeClr val="bg1"/>
                </a:solidFill>
                <a:cs typeface="Times New Roman" panose="02020603050405020304" pitchFamily="18" charset="0"/>
              </a:rPr>
            </a:br>
            <a:br>
              <a:rPr lang="en-US" altLang="en-US" sz="280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en-US" alt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* </a:t>
            </a:r>
            <a:r>
              <a:rPr lang="en-US" altLang="en-US" sz="2800">
                <a:solidFill>
                  <a:srgbClr val="FFFF00"/>
                </a:solidFill>
                <a:cs typeface="Times New Roman" panose="02020603050405020304" pitchFamily="18" charset="0"/>
              </a:rPr>
              <a:t>Disadvantage </a:t>
            </a:r>
            <a:r>
              <a:rPr lang="en-US" alt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is the slightly increased setting expansion.</a:t>
            </a:r>
            <a:r>
              <a:rPr lang="en-US" altLang="en-US" sz="200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F97C0CA5-0D1C-B978-AFD2-8958EA0F6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1" y="333375"/>
            <a:ext cx="78136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Variations in Die techniques and materials :</a:t>
            </a:r>
            <a:b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844" name="Rectangle 4">
            <a:extLst>
              <a:ext uri="{FF2B5EF4-FFF2-40B4-BE49-F238E27FC236}">
                <a16:creationId xmlns:a16="http://schemas.microsoft.com/office/drawing/2014/main" id="{486A8E47-21A9-AF01-86DC-4D0114D14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1371600"/>
            <a:ext cx="8001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   Several means are used to increase the resistance to abrasion.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9ABBFEE9-94EB-158E-9EA3-91C4359D831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357188"/>
            <a:ext cx="8458200" cy="58674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br>
              <a:rPr lang="en-US" altLang="en-US" sz="3200">
                <a:solidFill>
                  <a:srgbClr val="66FFFF"/>
                </a:solidFill>
                <a:cs typeface="Times New Roman" panose="02020603050405020304" pitchFamily="18" charset="0"/>
              </a:rPr>
            </a:br>
            <a:r>
              <a:rPr lang="en-US" altLang="en-US" sz="3200">
                <a:solidFill>
                  <a:schemeClr val="bg1"/>
                </a:solidFill>
                <a:cs typeface="Times New Roman" panose="02020603050405020304" pitchFamily="18" charset="0"/>
              </a:rPr>
              <a:t>	In this the die material and the investing medium have a comparable composition. </a:t>
            </a:r>
            <a:br>
              <a:rPr lang="en-US" altLang="en-US" sz="320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en-US" altLang="en-US" sz="3200">
                <a:solidFill>
                  <a:schemeClr val="bg1"/>
                </a:solidFill>
                <a:cs typeface="Times New Roman" panose="02020603050405020304" pitchFamily="18" charset="0"/>
              </a:rPr>
              <a:t>      </a:t>
            </a:r>
            <a:br>
              <a:rPr lang="en-US" altLang="en-US" sz="320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en-US" altLang="en-US" sz="3200">
                <a:solidFill>
                  <a:schemeClr val="bg1"/>
                </a:solidFill>
                <a:cs typeface="Times New Roman" panose="02020603050405020304" pitchFamily="18" charset="0"/>
              </a:rPr>
              <a:t>          A commercial gypsum – bonded material called divestment is mixed with a colloidal silica liquid. </a:t>
            </a:r>
            <a:br>
              <a:rPr lang="en-US" altLang="en-US" sz="3200">
                <a:solidFill>
                  <a:schemeClr val="bg1"/>
                </a:solidFill>
                <a:cs typeface="Times New Roman" panose="02020603050405020304" pitchFamily="18" charset="0"/>
              </a:rPr>
            </a:br>
            <a:br>
              <a:rPr lang="en-US" altLang="en-US" sz="320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en-US" altLang="en-US" sz="3200">
                <a:solidFill>
                  <a:schemeClr val="bg1"/>
                </a:solidFill>
                <a:cs typeface="Times New Roman" panose="02020603050405020304" pitchFamily="18" charset="0"/>
              </a:rPr>
              <a:t>          The die is made from this mix and the wax pattern is constructed on it. </a:t>
            </a:r>
          </a:p>
        </p:txBody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87D55A18-66E8-C8E5-6C5B-7785B8E82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1" y="533401"/>
            <a:ext cx="55800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Die stone – investment combination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950F0028-F883-1BCC-B9EA-2EE0E71E4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39714"/>
            <a:ext cx="8229600" cy="616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Divestment is a gypsum-bonded material, it is not recommended for high-fusing alloys. </a:t>
            </a: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“Detail reproduction, contact angle and die hardness of elastomeric impression and gypsum die material combinations.”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This study compared the surface detail parameters, interfacial contact angle and die hardness for some combinations of polyvinyl siloxanes, polyether, polysulfide and reversible hydrocolloid impression materials and type IV, Type V and resin reinforced – type IV stone.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4B4D0005-A3A2-BBE6-ECE8-C8E6E962C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81000"/>
            <a:ext cx="8153400" cy="567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just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Adequate detail reproduction of prepared teeth may be achieved with the combination of any of the elastomeric impression materials with any of the die stone materials tested.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When using polyvinyl siloxane or polyether impression material, type IV-resin reinforced die stone may produce dies that are less scratch resistant on the surface than the type IV die stone used in this study.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 overall combination of die and impression materials was identified as superior to another for all of the surface properties studied. 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35544FA4-599A-E84B-5B64-BB7E31EA3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-34925"/>
            <a:ext cx="8755063" cy="681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99FF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Electroplated Dies / Electroformed Dies : 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99FF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Used to overcome the poor abrasion resistance of gypsum. </a:t>
            </a: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99FF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Advantages </a:t>
            </a: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 strength, </a:t>
            </a: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Hardness </a:t>
            </a: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Abrasion resistance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The time required to produce a cohesive film of metal typically 8 hrs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0" y="1065610"/>
            <a:ext cx="8545286" cy="1097926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HOME MESSEGE/ FOR THE TOPIC COVERED (SUMMARY)  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795863-2509-495E-A4D3-2D1EB08AA326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2005F6-7577-5866-302A-FB229EA85A09}"/>
              </a:ext>
            </a:extLst>
          </p:cNvPr>
          <p:cNvSpPr txBox="1"/>
          <p:nvPr/>
        </p:nvSpPr>
        <p:spPr>
          <a:xfrm>
            <a:off x="2209800" y="2032706"/>
            <a:ext cx="7162800" cy="4444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ease with which a restoration is fabricated and the accuracy with which it will fit the mouth is materially affected by the casts and dies. </a:t>
            </a:r>
          </a:p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So a  die material should be selected that has </a:t>
            </a:r>
          </a:p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dimensional accuracy, </a:t>
            </a:r>
          </a:p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Abrasion resistance and </a:t>
            </a:r>
          </a:p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Ability to reproduce fine detail and sharp margins.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290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45229" y="1314453"/>
            <a:ext cx="6945086" cy="82731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232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57401" y="2816679"/>
          <a:ext cx="7674428" cy="1438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499">
                  <a:extLst>
                    <a:ext uri="{9D8B030D-6E8A-4147-A177-3AD203B41FA5}">
                      <a16:colId xmlns:a16="http://schemas.microsoft.com/office/drawing/2014/main" val="946123654"/>
                    </a:ext>
                  </a:extLst>
                </a:gridCol>
                <a:gridCol w="3344427">
                  <a:extLst>
                    <a:ext uri="{9D8B030D-6E8A-4147-A177-3AD203B41FA5}">
                      <a16:colId xmlns:a16="http://schemas.microsoft.com/office/drawing/2014/main" val="2411658997"/>
                    </a:ext>
                  </a:extLst>
                </a:gridCol>
                <a:gridCol w="2304502">
                  <a:extLst>
                    <a:ext uri="{9D8B030D-6E8A-4147-A177-3AD203B41FA5}">
                      <a16:colId xmlns:a16="http://schemas.microsoft.com/office/drawing/2014/main" val="3411213719"/>
                    </a:ext>
                  </a:extLst>
                </a:gridCol>
              </a:tblGrid>
              <a:tr h="340874">
                <a:tc>
                  <a:txBody>
                    <a:bodyPr/>
                    <a:lstStyle/>
                    <a:p>
                      <a:r>
                        <a:rPr lang="en-US" sz="1400" dirty="0"/>
                        <a:t>Core areas*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Domain</a:t>
                      </a:r>
                      <a:r>
                        <a:rPr lang="en-US" sz="1400" baseline="0" dirty="0"/>
                        <a:t> **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Category #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68424398"/>
                  </a:ext>
                </a:extLst>
              </a:tr>
              <a:tr h="340874">
                <a:tc>
                  <a:txBody>
                    <a:bodyPr/>
                    <a:lstStyle/>
                    <a:p>
                      <a:r>
                        <a:rPr lang="en-US" dirty="0"/>
                        <a:t>Introduction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Cognitive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Must know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572506"/>
                  </a:ext>
                </a:extLst>
              </a:tr>
              <a:tr h="340874">
                <a:tc>
                  <a:txBody>
                    <a:bodyPr/>
                    <a:lstStyle/>
                    <a:p>
                      <a:r>
                        <a:rPr lang="en-US" dirty="0"/>
                        <a:t>Method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Psychomotor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Must know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924706"/>
                  </a:ext>
                </a:extLst>
              </a:tr>
              <a:tr h="340874">
                <a:tc>
                  <a:txBody>
                    <a:bodyPr/>
                    <a:lstStyle/>
                    <a:p>
                      <a:r>
                        <a:rPr lang="en-US" dirty="0"/>
                        <a:t>Armamentarium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Cognitive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Must know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29749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66257" y="4414708"/>
            <a:ext cx="6215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marR="0" lvl="0" indent="-214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*Subtopic of importance</a:t>
            </a:r>
          </a:p>
          <a:p>
            <a:pPr marL="214313" marR="0" lvl="0" indent="-214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**  Cognitive, Psychomotor   or Affective </a:t>
            </a:r>
          </a:p>
          <a:p>
            <a:pPr marL="214313" marR="0" lvl="0" indent="-214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# Must know , Nice to know  &amp; Desire to know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 Table to be prepared as per the above format )</a:t>
            </a:r>
          </a:p>
        </p:txBody>
      </p:sp>
      <p:sp>
        <p:nvSpPr>
          <p:cNvPr id="4" name="Rectangle 3"/>
          <p:cNvSpPr/>
          <p:nvPr/>
        </p:nvSpPr>
        <p:spPr>
          <a:xfrm>
            <a:off x="2405744" y="2266325"/>
            <a:ext cx="73478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 the end of this presentation the learner is expected to know ;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795863-2509-495E-A4D3-2D1EB08AA32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717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152650" y="1031422"/>
            <a:ext cx="7886700" cy="109384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&amp; Answer Session</a:t>
            </a: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795863-2509-495E-A4D3-2D1EB08AA326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7514" y="3034393"/>
            <a:ext cx="6923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Write in brief about die preparation.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Write a short note on dowel pins.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Write a short note on die stone.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Write in brief ideal requirements of die materials. </a:t>
            </a:r>
          </a:p>
        </p:txBody>
      </p:sp>
    </p:spTree>
    <p:extLst>
      <p:ext uri="{BB962C8B-B14F-4D97-AF65-F5344CB8AC3E}">
        <p14:creationId xmlns:p14="http://schemas.microsoft.com/office/powerpoint/2010/main" val="3698991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>
            <a:extLst>
              <a:ext uri="{FF2B5EF4-FFF2-40B4-BE49-F238E27FC236}">
                <a16:creationId xmlns:a16="http://schemas.microsoft.com/office/drawing/2014/main" id="{B03A8CF8-0BC2-5251-A8F0-76B474C83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65101"/>
            <a:ext cx="8572500" cy="667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FF00"/>
                </a:solidFill>
                <a:cs typeface="Times New Roman" panose="02020603050405020304" pitchFamily="18" charset="0"/>
              </a:rPr>
              <a:t>REFERENCES </a:t>
            </a:r>
            <a:endParaRPr lang="en-US" altLang="en-US" sz="320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>
                <a:solidFill>
                  <a:srgbClr val="FFFFFF"/>
                </a:solidFill>
                <a:cs typeface="Times New Roman" panose="02020603050405020304" pitchFamily="18" charset="0"/>
              </a:rPr>
              <a:t>Johnston’s – Modern practice in fixed prosthodontics. 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>
                <a:solidFill>
                  <a:srgbClr val="FFFFFF"/>
                </a:solidFill>
                <a:cs typeface="Times New Roman" panose="02020603050405020304" pitchFamily="18" charset="0"/>
              </a:rPr>
              <a:t>Dental materials- Properties and manipulation – Craig, Obrein, Powers, 5</a:t>
            </a:r>
            <a:r>
              <a:rPr lang="en-US" altLang="en-US" baseline="30000">
                <a:solidFill>
                  <a:srgbClr val="FFFFFF"/>
                </a:solidFill>
                <a:cs typeface="Times New Roman" panose="02020603050405020304" pitchFamily="18" charset="0"/>
              </a:rPr>
              <a:t>th</a:t>
            </a:r>
            <a:r>
              <a:rPr lang="en-US" altLang="en-US">
                <a:solidFill>
                  <a:srgbClr val="FFFFFF"/>
                </a:solidFill>
                <a:cs typeface="Times New Roman" panose="02020603050405020304" pitchFamily="18" charset="0"/>
              </a:rPr>
              <a:t> Edition. 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>
                <a:solidFill>
                  <a:srgbClr val="FFFFFF"/>
                </a:solidFill>
                <a:cs typeface="Times New Roman" panose="02020603050405020304" pitchFamily="18" charset="0"/>
              </a:rPr>
              <a:t>Restorative dental materials – Robert, G. Craig and John H. Powers, 11</a:t>
            </a:r>
            <a:r>
              <a:rPr lang="en-US" altLang="en-US" baseline="30000">
                <a:solidFill>
                  <a:srgbClr val="FFFFFF"/>
                </a:solidFill>
                <a:cs typeface="Times New Roman" panose="02020603050405020304" pitchFamily="18" charset="0"/>
              </a:rPr>
              <a:t>th</a:t>
            </a:r>
            <a:r>
              <a:rPr lang="en-US" altLang="en-US">
                <a:solidFill>
                  <a:srgbClr val="FFFFFF"/>
                </a:solidFill>
                <a:cs typeface="Times New Roman" panose="02020603050405020304" pitchFamily="18" charset="0"/>
              </a:rPr>
              <a:t> Edition. 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>
                <a:solidFill>
                  <a:srgbClr val="FFFFFF"/>
                </a:solidFill>
                <a:cs typeface="Times New Roman" panose="02020603050405020304" pitchFamily="18" charset="0"/>
              </a:rPr>
              <a:t>Anusavice - Phillips Sciences of Dental materials, 10</a:t>
            </a:r>
            <a:r>
              <a:rPr lang="en-US" altLang="en-US" baseline="30000">
                <a:solidFill>
                  <a:srgbClr val="FFFFFF"/>
                </a:solidFill>
                <a:cs typeface="Times New Roman" panose="02020603050405020304" pitchFamily="18" charset="0"/>
              </a:rPr>
              <a:t>th</a:t>
            </a:r>
            <a:r>
              <a:rPr lang="en-US" altLang="en-US">
                <a:solidFill>
                  <a:srgbClr val="FFFFFF"/>
                </a:solidFill>
                <a:cs typeface="Times New Roman" panose="02020603050405020304" pitchFamily="18" charset="0"/>
              </a:rPr>
              <a:t> Edition. 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>
                <a:solidFill>
                  <a:srgbClr val="FFFFFF"/>
                </a:solidFill>
                <a:cs typeface="Times New Roman" panose="02020603050405020304" pitchFamily="18" charset="0"/>
              </a:rPr>
              <a:t>Contemporary fixed prosthodontics – Stephen F. Rosenstiel – 3</a:t>
            </a:r>
            <a:r>
              <a:rPr lang="en-US" altLang="en-US" baseline="30000">
                <a:solidFill>
                  <a:srgbClr val="FFFFFF"/>
                </a:solidFill>
                <a:cs typeface="Times New Roman" panose="02020603050405020304" pitchFamily="18" charset="0"/>
              </a:rPr>
              <a:t>rd</a:t>
            </a:r>
            <a:r>
              <a:rPr lang="en-US" altLang="en-US">
                <a:solidFill>
                  <a:srgbClr val="FFFFFF"/>
                </a:solidFill>
                <a:cs typeface="Times New Roman" panose="02020603050405020304" pitchFamily="18" charset="0"/>
              </a:rPr>
              <a:t> Edition. 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>
                <a:solidFill>
                  <a:srgbClr val="FFFFFF"/>
                </a:solidFill>
                <a:cs typeface="Times New Roman" panose="02020603050405020304" pitchFamily="18" charset="0"/>
              </a:rPr>
              <a:t>IJP 2000 Vol 13, No: 3 pp: 214-20.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>
                <a:solidFill>
                  <a:srgbClr val="FFFFFF"/>
                </a:solidFill>
                <a:cs typeface="Times New Roman" panose="02020603050405020304" pitchFamily="18" charset="0"/>
              </a:rPr>
              <a:t> JPD 2000 Apr; Vol 83 No: 4 pp: 466-73.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>
                <a:solidFill>
                  <a:srgbClr val="FFFFFF"/>
                </a:solidFill>
                <a:cs typeface="Times New Roman" panose="02020603050405020304" pitchFamily="18" charset="0"/>
              </a:rPr>
              <a:t>JPD 2000 Mar; Vol 83 No. 3 pp: 301-5.  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>
                <a:solidFill>
                  <a:srgbClr val="FFFFFF"/>
                </a:solidFill>
                <a:cs typeface="Times New Roman" panose="02020603050405020304" pitchFamily="18" charset="0"/>
              </a:rPr>
              <a:t>JPD 1998 Oct; Vol 80 No. 4 pp: 485-9. </a:t>
            </a: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617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>
            <a:extLst>
              <a:ext uri="{FF2B5EF4-FFF2-40B4-BE49-F238E27FC236}">
                <a16:creationId xmlns:a16="http://schemas.microsoft.com/office/drawing/2014/main" id="{E77584E6-E0C1-E521-B071-2343E10EF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727326"/>
            <a:ext cx="822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6000">
                <a:solidFill>
                  <a:srgbClr val="FFFFFF"/>
                </a:solidFill>
                <a:latin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31593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>
            <a:extLst>
              <a:ext uri="{FF2B5EF4-FFF2-40B4-BE49-F238E27FC236}">
                <a16:creationId xmlns:a16="http://schemas.microsoft.com/office/drawing/2014/main" id="{576D9347-987D-3515-6BF7-CC25A3FA2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01639"/>
            <a:ext cx="8305800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97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indent="-4603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CONTENTS</a:t>
            </a:r>
          </a:p>
          <a:p>
            <a:pPr marL="914400" marR="0" lvl="2" indent="-460375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Introduction </a:t>
            </a:r>
          </a:p>
          <a:p>
            <a:pPr marL="914400" marR="0" lvl="2" indent="-460375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Ideal requisites of die materials </a:t>
            </a:r>
          </a:p>
          <a:p>
            <a:pPr marL="914400" marR="0" lvl="2" indent="-460375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Classification of die materials </a:t>
            </a:r>
          </a:p>
          <a:p>
            <a:pPr marL="914400" marR="0" lvl="2" indent="-460375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Different die materials</a:t>
            </a:r>
          </a:p>
          <a:p>
            <a:pPr marL="914400" marR="0" lvl="2" indent="-460375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Different die systems </a:t>
            </a:r>
          </a:p>
          <a:p>
            <a:pPr marL="914400" marR="0" lvl="2" indent="-460375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Conclusion </a:t>
            </a:r>
          </a:p>
          <a:p>
            <a:pPr marL="914400" marR="0" lvl="2" indent="-460375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References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CF379492-3A66-FCEA-FE9E-E0F2AB748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14313"/>
            <a:ext cx="8458200" cy="682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400" b="1" i="0" u="none" strike="noStrike" kern="1200" cap="none" spc="0" normalizeH="0" baseline="0" noProof="0">
                <a:ln>
                  <a:noFill/>
                </a:ln>
                <a:solidFill>
                  <a:srgbClr val="99FF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INTRODUCTION : </a:t>
            </a:r>
            <a:endParaRPr kumimoji="0" lang="en-US" altLang="en-US" sz="3400" b="0" i="0" u="none" strike="noStrike" kern="1200" cap="none" spc="0" normalizeH="0" baseline="0" noProof="0">
              <a:ln>
                <a:noFill/>
              </a:ln>
              <a:solidFill>
                <a:srgbClr val="99FF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3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Die is the positive reproduction of the form of a prepared tooth in any suitable substance. </a:t>
            </a:r>
          </a:p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3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die must be an accurate reproduction of the prepared tooth both in</a:t>
            </a:r>
            <a:r>
              <a:rPr kumimoji="0" lang="en-US" altLang="en-US" sz="34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dimensions and surface details.</a:t>
            </a:r>
            <a:r>
              <a:rPr kumimoji="0" lang="en-US" altLang="en-US" sz="34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3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 must represent all of the prepared surfaces, including the margins and a reasonable amount of the uncut apical position of the tooth.</a:t>
            </a:r>
          </a:p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0D1A6D2A-893C-5C20-62A4-F290F860C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88964"/>
            <a:ext cx="8001000" cy="543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die must be made of a material that is </a:t>
            </a:r>
          </a:p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3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Dense</a:t>
            </a:r>
          </a:p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3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Hard </a:t>
            </a:r>
          </a:p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3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Capable of being used in the production of wax patterns and in the fitting and finishing of castings without undue risk of damage to its surface.</a:t>
            </a:r>
            <a:r>
              <a:rPr kumimoji="0" lang="en-US" altLang="en-US" sz="3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F966C466-7032-3603-B5E6-DF95F9A87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0"/>
            <a:ext cx="8229600" cy="671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Because direct fabrication of patterns for extracoronal restorations in the mouth is </a:t>
            </a: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3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inconvenient </a:t>
            </a: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3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Difficult </a:t>
            </a: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3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Time consuming </a:t>
            </a: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3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Virtually impossible</a:t>
            </a:r>
            <a:r>
              <a:rPr kumimoji="0" lang="en-US" altLang="en-US" sz="3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practically all wax patterns are made in the laboratory with the indirect technique.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>
            <a:extLst>
              <a:ext uri="{FF2B5EF4-FFF2-40B4-BE49-F238E27FC236}">
                <a16:creationId xmlns:a16="http://schemas.microsoft.com/office/drawing/2014/main" id="{4D9D8842-A522-1001-763C-259729F5B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157288"/>
            <a:ext cx="822960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99FF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IDEAL REQUISITES OF A DIE MATERIAL :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99FF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Die material should be 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compatible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with the impression materials.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Dimensional accuracy and stability – material should remain dimensiona-lly stable on storage.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1026">
            <a:extLst>
              <a:ext uri="{FF2B5EF4-FFF2-40B4-BE49-F238E27FC236}">
                <a16:creationId xmlns:a16="http://schemas.microsoft.com/office/drawing/2014/main" id="{7D41E98A-8DDF-3706-F0DD-8B0C32EB9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762000"/>
            <a:ext cx="8001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Reproduction of detail – The ability to reproduce fine detail and sharp margins is essential.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Mechanical properties – High strength is important.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Color-Good color contrast with other materials being used.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  <a:defRPr/>
            </a:pP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4972284A-C1E9-326B-0690-094778FEC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57200"/>
            <a:ext cx="8458200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Toughness -To allow burnishing of foil and resist breakage.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Easy and quick manipulation and rapid fabrication.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Non-injurious to health by touch or inhalation.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 surfaces must be accurately duplicated and no bubbles or voids can be accepted. </a:t>
            </a: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Economical. </a:t>
            </a: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1060</Words>
  <Application>Microsoft Office PowerPoint</Application>
  <PresentationFormat>Widescreen</PresentationFormat>
  <Paragraphs>118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Book Antiqua</vt:lpstr>
      <vt:lpstr>Times New Roman</vt:lpstr>
      <vt:lpstr>Wingdings</vt:lpstr>
      <vt:lpstr>Default Design</vt:lpstr>
      <vt:lpstr>PowerPoint Presentation</vt:lpstr>
      <vt:lpstr>Specific learning Objectives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die stone is relatively  *Inexpensive  *Easy to use  *Compatible with all impression materials.  Disadvantage  * Susceptibility to abrasion during the carving of the wax pattern. </vt:lpstr>
      <vt:lpstr>PowerPoint Presentation</vt:lpstr>
      <vt:lpstr>*  Gypsum hardeners, such as aqueous colloidal silica or soluble resin restorations, can be used instead of water during mixing of the stone.         *   Resistance to abrasion is increased by approximately 100%.   * Disadvantage is the slightly increased setting expansion. </vt:lpstr>
      <vt:lpstr>  In this the die material and the investing medium have a comparable composition.                   A commercial gypsum – bonded material called divestment is mixed with a colloidal silica liquid.             The die is made from this mix and the wax pattern is constructed on it. </vt:lpstr>
      <vt:lpstr>PowerPoint Presentation</vt:lpstr>
      <vt:lpstr>PowerPoint Presentation</vt:lpstr>
      <vt:lpstr>PowerPoint Presentation</vt:lpstr>
      <vt:lpstr>TAKE HOME MESSEGE/ FOR THE TOPIC COVERED (SUMMARY)  </vt:lpstr>
      <vt:lpstr>Question &amp; Answer Session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ahmed ali Khan</dc:creator>
  <cp:lastModifiedBy>shalvi wadighare</cp:lastModifiedBy>
  <cp:revision>2</cp:revision>
  <dcterms:created xsi:type="dcterms:W3CDTF">2023-04-18T19:39:29Z</dcterms:created>
  <dcterms:modified xsi:type="dcterms:W3CDTF">2023-04-19T05:47:51Z</dcterms:modified>
</cp:coreProperties>
</file>